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2" r:id="rId5"/>
    <p:sldId id="261" r:id="rId6"/>
    <p:sldId id="283" r:id="rId7"/>
    <p:sldId id="264" r:id="rId8"/>
    <p:sldId id="267" r:id="rId9"/>
    <p:sldId id="268" r:id="rId10"/>
    <p:sldId id="271" r:id="rId11"/>
    <p:sldId id="272" r:id="rId12"/>
    <p:sldId id="273" r:id="rId13"/>
    <p:sldId id="274" r:id="rId14"/>
    <p:sldId id="285" r:id="rId15"/>
    <p:sldId id="275" r:id="rId16"/>
    <p:sldId id="287" r:id="rId17"/>
    <p:sldId id="286" r:id="rId18"/>
    <p:sldId id="277" r:id="rId19"/>
    <p:sldId id="284" r:id="rId20"/>
    <p:sldId id="288" r:id="rId2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83BC6B5-3084-4CA9-B9F8-9E83FD8A3F11}" type="datetimeFigureOut">
              <a:rPr lang="es-ES" smtClean="0"/>
              <a:pPr/>
              <a:t>03/08/2015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73855D1-6234-48C2-AFC0-93782FEF946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C6B5-3084-4CA9-B9F8-9E83FD8A3F11}" type="datetimeFigureOut">
              <a:rPr lang="es-ES" smtClean="0"/>
              <a:pPr/>
              <a:t>03/08/2015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855D1-6234-48C2-AFC0-93782FEF946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C6B5-3084-4CA9-B9F8-9E83FD8A3F11}" type="datetimeFigureOut">
              <a:rPr lang="es-ES" smtClean="0"/>
              <a:pPr/>
              <a:t>03/08/2015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855D1-6234-48C2-AFC0-93782FEF946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83BC6B5-3084-4CA9-B9F8-9E83FD8A3F11}" type="datetimeFigureOut">
              <a:rPr lang="es-ES" smtClean="0"/>
              <a:pPr/>
              <a:t>03/08/2015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855D1-6234-48C2-AFC0-93782FEF946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83BC6B5-3084-4CA9-B9F8-9E83FD8A3F11}" type="datetimeFigureOut">
              <a:rPr lang="es-ES" smtClean="0"/>
              <a:pPr/>
              <a:t>03/08/2015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73855D1-6234-48C2-AFC0-93782FEF946E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83BC6B5-3084-4CA9-B9F8-9E83FD8A3F11}" type="datetimeFigureOut">
              <a:rPr lang="es-ES" smtClean="0"/>
              <a:pPr/>
              <a:t>03/08/2015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73855D1-6234-48C2-AFC0-93782FEF946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83BC6B5-3084-4CA9-B9F8-9E83FD8A3F11}" type="datetimeFigureOut">
              <a:rPr lang="es-ES" smtClean="0"/>
              <a:pPr/>
              <a:t>03/08/2015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73855D1-6234-48C2-AFC0-93782FEF946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C6B5-3084-4CA9-B9F8-9E83FD8A3F11}" type="datetimeFigureOut">
              <a:rPr lang="es-ES" smtClean="0"/>
              <a:pPr/>
              <a:t>03/08/2015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855D1-6234-48C2-AFC0-93782FEF946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83BC6B5-3084-4CA9-B9F8-9E83FD8A3F11}" type="datetimeFigureOut">
              <a:rPr lang="es-ES" smtClean="0"/>
              <a:pPr/>
              <a:t>03/08/2015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73855D1-6234-48C2-AFC0-93782FEF946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83BC6B5-3084-4CA9-B9F8-9E83FD8A3F11}" type="datetimeFigureOut">
              <a:rPr lang="es-ES" smtClean="0"/>
              <a:pPr/>
              <a:t>03/08/2015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73855D1-6234-48C2-AFC0-93782FEF946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83BC6B5-3084-4CA9-B9F8-9E83FD8A3F11}" type="datetimeFigureOut">
              <a:rPr lang="es-ES" smtClean="0"/>
              <a:pPr/>
              <a:t>03/08/2015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73855D1-6234-48C2-AFC0-93782FEF946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83BC6B5-3084-4CA9-B9F8-9E83FD8A3F11}" type="datetimeFigureOut">
              <a:rPr lang="es-ES" smtClean="0"/>
              <a:pPr/>
              <a:t>03/08/2015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73855D1-6234-48C2-AFC0-93782FEF946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PRAE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ES" sz="5100" b="1" dirty="0" smtClean="0"/>
              <a:t>INSTITUCION EDUCATIVA LA MILAGROSA </a:t>
            </a:r>
            <a:r>
              <a:rPr lang="es-ES" sz="5100" b="1" dirty="0" smtClean="0"/>
              <a:t>2015</a:t>
            </a:r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sz="5200" b="1" dirty="0" smtClean="0"/>
              <a:t>CIENCIAS NATURALES Y EDUCACION AMBIENTAL</a:t>
            </a:r>
            <a:endParaRPr lang="es-ES" sz="5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EJECUCIÒN POR PERIODOS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ES" dirty="0" smtClean="0"/>
              <a:t>PRIMER PERIODO</a:t>
            </a:r>
          </a:p>
          <a:p>
            <a:pPr algn="just"/>
            <a:r>
              <a:rPr lang="es-MX" dirty="0"/>
              <a:t>se trabajara por medio del método científico en la observación y análisis de un problema ambiental</a:t>
            </a:r>
            <a:endParaRPr lang="es-ES" dirty="0"/>
          </a:p>
          <a:p>
            <a:pPr algn="just"/>
            <a:r>
              <a:rPr lang="es-MX" dirty="0"/>
              <a:t>Metodología aplicación de encuesta formuladas y desarrolladas por los mismos estudiantes cuya aplicación será a 2 estudiantes y un padre de familia de cada grado escolar, a 1 aseador, una secretaria, un trabajador de la cafetería y 6 docentes.</a:t>
            </a:r>
            <a:endParaRPr lang="es-ES" dirty="0"/>
          </a:p>
          <a:p>
            <a:pPr algn="just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SISTEMATIZACÒN DE LAS ENCUESTAS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GRAFICACIÒN DE DATOS ARROJADOS </a:t>
            </a:r>
          </a:p>
          <a:p>
            <a:pPr>
              <a:buNone/>
            </a:pPr>
            <a:r>
              <a:rPr lang="es-ES" dirty="0" smtClean="0"/>
              <a:t>(TECNOLOGIA E INFORMATIVA).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s-ES" b="1" dirty="0" smtClean="0">
                <a:latin typeface="Baskerville Old Face" pitchFamily="18" charset="0"/>
              </a:rPr>
              <a:t>QUE SE HACE CON LA INFORMACIÒN?</a:t>
            </a:r>
            <a:endParaRPr lang="es-ES" b="1" dirty="0">
              <a:latin typeface="Baskerville Old Face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s-ES" dirty="0" smtClean="0"/>
              <a:t>SE FORMULAN PREGUNTAS PROBLEMATIZADORAS.</a:t>
            </a:r>
          </a:p>
          <a:p>
            <a:pPr algn="just">
              <a:lnSpc>
                <a:spcPct val="150000"/>
              </a:lnSpc>
            </a:pPr>
            <a:endParaRPr lang="es-ES" dirty="0" smtClean="0"/>
          </a:p>
          <a:p>
            <a:pPr algn="just">
              <a:lnSpc>
                <a:spcPct val="150000"/>
              </a:lnSpc>
            </a:pPr>
            <a:r>
              <a:rPr lang="es-ES" dirty="0" smtClean="0"/>
              <a:t>SE ANALIZAN ESTRATEGIAS PARA SER EJECUTADAS EN PRO DEL DESARROLLO SOSTENIBLE.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332656"/>
            <a:ext cx="8085584" cy="1944216"/>
          </a:xfrm>
        </p:spPr>
        <p:txBody>
          <a:bodyPr>
            <a:normAutofit/>
          </a:bodyPr>
          <a:lstStyle/>
          <a:p>
            <a:pPr algn="ctr"/>
            <a:r>
              <a:rPr lang="es-ES" sz="4000" b="1" dirty="0" smtClean="0">
                <a:latin typeface="Baskerville Old Face" pitchFamily="18" charset="0"/>
              </a:rPr>
              <a:t>SEGUNDO PERIODO</a:t>
            </a: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>
                <a:solidFill>
                  <a:schemeClr val="tx1"/>
                </a:solidFill>
              </a:rPr>
              <a:t/>
            </a:r>
            <a:br>
              <a:rPr lang="es-ES" sz="2800" dirty="0" smtClean="0">
                <a:solidFill>
                  <a:schemeClr val="tx1"/>
                </a:solidFill>
              </a:rPr>
            </a:br>
            <a:r>
              <a:rPr lang="es-ES" sz="2800" dirty="0" smtClean="0">
                <a:solidFill>
                  <a:schemeClr val="tx1"/>
                </a:solidFill>
              </a:rPr>
              <a:t> </a:t>
            </a:r>
            <a:endParaRPr lang="es-E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43608" y="1916832"/>
            <a:ext cx="7200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Diseño de una revista ambiental desde los grados primero a </a:t>
            </a:r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undécimo</a:t>
            </a:r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la siguiente manera:</a:t>
            </a:r>
            <a:endParaRPr lang="es-CO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>
                <a:latin typeface="Baskerville Old Face" pitchFamily="18" charset="0"/>
              </a:rPr>
              <a:t>CIENCIAS NATURALES</a:t>
            </a:r>
            <a:endParaRPr lang="es-CO" dirty="0">
              <a:latin typeface="Baskerville Old Face" pitchFamily="18" charset="0"/>
            </a:endParaRPr>
          </a:p>
        </p:txBody>
      </p:sp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72000"/>
          </a:xfrm>
        </p:spPr>
        <p:txBody>
          <a:bodyPr>
            <a:normAutofit/>
          </a:bodyPr>
          <a:lstStyle/>
          <a:p>
            <a:pPr marL="64008" indent="0">
              <a:buNone/>
            </a:pPr>
            <a:endParaRPr lang="es-CO" sz="2800" dirty="0" smtClean="0"/>
          </a:p>
          <a:p>
            <a:pPr marL="64008" indent="0">
              <a:buNone/>
            </a:pPr>
            <a:r>
              <a:rPr lang="es-CO" sz="2800" dirty="0" smtClean="0"/>
              <a:t>Conceptualización: </a:t>
            </a:r>
            <a:endParaRPr lang="es-ES" sz="2800" dirty="0"/>
          </a:p>
          <a:p>
            <a:r>
              <a:rPr lang="es-CO" sz="2800" dirty="0" smtClean="0"/>
              <a:t>Desarrollo sostenible</a:t>
            </a:r>
          </a:p>
          <a:p>
            <a:r>
              <a:rPr lang="es-CO" sz="2800" dirty="0" smtClean="0"/>
              <a:t>Residuos sólidos  y  Basura.</a:t>
            </a:r>
            <a:endParaRPr lang="es-ES" sz="2800" dirty="0"/>
          </a:p>
          <a:p>
            <a:r>
              <a:rPr lang="es-CO" sz="2800" dirty="0"/>
              <a:t>Cuidado de </a:t>
            </a:r>
            <a:r>
              <a:rPr lang="es-CO" sz="2800" dirty="0" smtClean="0"/>
              <a:t>paredes. </a:t>
            </a:r>
          </a:p>
          <a:p>
            <a:r>
              <a:rPr lang="es-CO" sz="2800" dirty="0" smtClean="0"/>
              <a:t>Educación </a:t>
            </a:r>
            <a:r>
              <a:rPr lang="es-CO" sz="2800" dirty="0"/>
              <a:t>ambiental</a:t>
            </a:r>
            <a:endParaRPr lang="es-ES" sz="2800" dirty="0"/>
          </a:p>
          <a:p>
            <a:r>
              <a:rPr lang="es-CO" sz="2800" dirty="0" smtClean="0"/>
              <a:t>Ambiente., Reciclaje , Ruido</a:t>
            </a:r>
            <a:endParaRPr lang="es-ES" sz="2800" dirty="0"/>
          </a:p>
          <a:p>
            <a:r>
              <a:rPr lang="es-CO" sz="2800" dirty="0"/>
              <a:t>Problemáticas ambientales( calentamiento global)</a:t>
            </a:r>
            <a:endParaRPr lang="es-ES" sz="2800" dirty="0"/>
          </a:p>
          <a:p>
            <a:pPr>
              <a:buNone/>
            </a:pP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231391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Baskerville Old Face" pitchFamily="18" charset="0"/>
              </a:rPr>
              <a:t>MATEMÁTICAS</a:t>
            </a:r>
            <a:endParaRPr lang="es-ES" dirty="0">
              <a:latin typeface="Baskerville Old Face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s-CO" dirty="0" smtClean="0"/>
              <a:t> Segunda encuesta</a:t>
            </a:r>
            <a:endParaRPr lang="es-ES" dirty="0"/>
          </a:p>
          <a:p>
            <a:pPr>
              <a:lnSpc>
                <a:spcPct val="150000"/>
              </a:lnSpc>
            </a:pPr>
            <a:r>
              <a:rPr lang="es-CO" dirty="0"/>
              <a:t>Cantidad de residuos </a:t>
            </a:r>
            <a:r>
              <a:rPr lang="es-CO" dirty="0" smtClean="0"/>
              <a:t>sólidos- </a:t>
            </a:r>
            <a:r>
              <a:rPr lang="es-CO" dirty="0"/>
              <a:t>basuras para trabajarlo estadísticamente, por fraccionarios, decimales, </a:t>
            </a:r>
            <a:r>
              <a:rPr lang="es-CO" dirty="0" smtClean="0"/>
              <a:t>de acuerdo al </a:t>
            </a:r>
            <a:r>
              <a:rPr lang="es-CO" dirty="0"/>
              <a:t>grado de complejidad</a:t>
            </a:r>
            <a:endParaRPr lang="es-ES" dirty="0"/>
          </a:p>
          <a:p>
            <a:pPr>
              <a:lnSpc>
                <a:spcPct val="150000"/>
              </a:lnSpc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>
                <a:latin typeface="Baskerville Old Face" pitchFamily="18" charset="0"/>
              </a:rPr>
              <a:t>HUMANIDADES Y ARTISTICA</a:t>
            </a:r>
            <a:endParaRPr lang="es-CO" b="1" dirty="0">
              <a:latin typeface="Baskerville Old Face" pitchFamily="18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1855365"/>
            <a:ext cx="4038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CO" sz="2800" dirty="0"/>
              <a:t>Redacción de revistas y carteleras.</a:t>
            </a:r>
            <a:endParaRPr lang="es-ES" sz="2800" dirty="0"/>
          </a:p>
          <a:p>
            <a:pPr>
              <a:lnSpc>
                <a:spcPct val="150000"/>
              </a:lnSpc>
            </a:pPr>
            <a:r>
              <a:rPr lang="es-CO" sz="2800" dirty="0"/>
              <a:t>Glosario en ingles</a:t>
            </a:r>
            <a:endParaRPr lang="es-ES" sz="2800" dirty="0"/>
          </a:p>
          <a:p>
            <a:pPr>
              <a:lnSpc>
                <a:spcPct val="150000"/>
              </a:lnSpc>
            </a:pPr>
            <a:r>
              <a:rPr lang="es-CO" sz="2800" dirty="0"/>
              <a:t>Traducción de artículos</a:t>
            </a:r>
            <a:endParaRPr lang="es-ES" sz="2800" dirty="0"/>
          </a:p>
          <a:p>
            <a:pPr>
              <a:lnSpc>
                <a:spcPct val="150000"/>
              </a:lnSpc>
            </a:pPr>
            <a:endParaRPr lang="es-CO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648200" y="1855365"/>
            <a:ext cx="4038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CO" sz="2800" dirty="0"/>
              <a:t>artística</a:t>
            </a:r>
            <a:endParaRPr lang="es-ES" sz="2800" dirty="0"/>
          </a:p>
          <a:p>
            <a:pPr>
              <a:lnSpc>
                <a:spcPct val="150000"/>
              </a:lnSpc>
            </a:pPr>
            <a:r>
              <a:rPr lang="es-CO" sz="2800" dirty="0"/>
              <a:t>diseño</a:t>
            </a:r>
            <a:endParaRPr lang="es-ES" sz="2800" dirty="0"/>
          </a:p>
          <a:p>
            <a:pPr>
              <a:lnSpc>
                <a:spcPct val="150000"/>
              </a:lnSpc>
            </a:pPr>
            <a:r>
              <a:rPr lang="es-CO" sz="2800" dirty="0"/>
              <a:t>Revista y carteleras con datos arrojados</a:t>
            </a:r>
            <a:endParaRPr lang="es-ES" sz="2800" dirty="0"/>
          </a:p>
          <a:p>
            <a:pPr>
              <a:lnSpc>
                <a:spcPct val="150000"/>
              </a:lnSpc>
            </a:pPr>
            <a:endParaRPr lang="es-CO" dirty="0"/>
          </a:p>
        </p:txBody>
      </p:sp>
    </p:spTree>
    <p:extLst>
      <p:ext uri="{BB962C8B-B14F-4D97-AF65-F5344CB8AC3E}">
        <p14:creationId xmlns="" xmlns:p14="http://schemas.microsoft.com/office/powerpoint/2010/main" val="274363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>
                <a:latin typeface="Baskerville Old Face" pitchFamily="18" charset="0"/>
              </a:rPr>
              <a:t>TECNOLOGÍA Y CIENCIAS SOCIALES</a:t>
            </a:r>
            <a:endParaRPr lang="es-CO" dirty="0">
              <a:latin typeface="Baskerville Old Face" pitchFamily="18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2071389"/>
            <a:ext cx="4038600" cy="4525963"/>
          </a:xfrm>
        </p:spPr>
        <p:txBody>
          <a:bodyPr/>
          <a:lstStyle/>
          <a:p>
            <a:r>
              <a:rPr lang="es-CO" sz="4400" dirty="0" smtClean="0"/>
              <a:t>Buscar  </a:t>
            </a:r>
            <a:r>
              <a:rPr lang="es-CO" sz="4400" dirty="0"/>
              <a:t>la información</a:t>
            </a:r>
            <a:r>
              <a:rPr lang="es-ES" sz="2800" b="1" dirty="0"/>
              <a:t/>
            </a:r>
            <a:br>
              <a:rPr lang="es-ES" sz="2800" b="1" dirty="0"/>
            </a:br>
            <a:endParaRPr lang="es-CO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648200" y="1999381"/>
            <a:ext cx="4038600" cy="4525963"/>
          </a:xfrm>
        </p:spPr>
        <p:txBody>
          <a:bodyPr>
            <a:normAutofit/>
          </a:bodyPr>
          <a:lstStyle/>
          <a:p>
            <a:r>
              <a:rPr lang="es-CO" sz="4400" dirty="0" smtClean="0"/>
              <a:t>Impacto </a:t>
            </a:r>
            <a:r>
              <a:rPr lang="es-CO" sz="4400" dirty="0"/>
              <a:t>ambiental.</a:t>
            </a:r>
          </a:p>
          <a:p>
            <a:endParaRPr lang="es-CO" sz="4400" dirty="0"/>
          </a:p>
        </p:txBody>
      </p:sp>
    </p:spTree>
    <p:extLst>
      <p:ext uri="{BB962C8B-B14F-4D97-AF65-F5344CB8AC3E}">
        <p14:creationId xmlns="" xmlns:p14="http://schemas.microsoft.com/office/powerpoint/2010/main" val="195931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Ética y valores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Reflexión y  </a:t>
            </a:r>
            <a:r>
              <a:rPr lang="es-CO" dirty="0"/>
              <a:t>conclusiones del trabajo</a:t>
            </a:r>
            <a:endParaRPr lang="es-ES" dirty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804580"/>
          </a:xfrm>
        </p:spPr>
        <p:txBody>
          <a:bodyPr>
            <a:normAutofit/>
          </a:bodyPr>
          <a:lstStyle/>
          <a:p>
            <a:r>
              <a:rPr lang="es-ES" dirty="0" smtClean="0"/>
              <a:t>Contamos con su apoyo?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Muchas gracias…..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57870"/>
            <a:ext cx="8229600" cy="364333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MX" sz="4800" b="1" dirty="0" smtClean="0">
                <a:latin typeface="Baskerville Old Face" pitchFamily="18" charset="0"/>
              </a:rPr>
              <a:t>EL HOMBRE COMO SUJETO DE CAMBIO FRENTE A UN DESARROLLO SOSTENIBLE</a:t>
            </a:r>
            <a:endParaRPr lang="es-ES" sz="4800" b="1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hlinkClick r:id="rId2" action="ppaction://hlinksldjump"/>
              </a:rPr>
              <a:t>CURRICULO CRITICO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El currículo crítico es el que se formula basándose en una pedagogía critica, tratando de lograr que el estudiante se posicione en el mundo con una actitud participativa, como protagonista; no como mero observador y reproductor de la realidad cultural en la que está inmerso, sino con posibilidades de transformarla.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/>
          </a:bodyPr>
          <a:lstStyle/>
          <a:p>
            <a:r>
              <a:rPr lang="es-ES" dirty="0" smtClean="0"/>
              <a:t>El PRAE de la Institución la Milagrosa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60597"/>
            <a:ext cx="8229600" cy="4054485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Está sustentado en la pedagogía del </a:t>
            </a:r>
            <a:r>
              <a:rPr lang="es-ES" dirty="0" smtClean="0">
                <a:hlinkClick r:id="rId2" action="ppaction://hlinksldjump"/>
              </a:rPr>
              <a:t>currículo </a:t>
            </a:r>
            <a:r>
              <a:rPr lang="es-ES" dirty="0" smtClean="0">
                <a:hlinkClick r:id="" action="ppaction://hlinkshowjump?jump=lastslide"/>
              </a:rPr>
              <a:t>critico </a:t>
            </a:r>
            <a:r>
              <a:rPr lang="es-ES" dirty="0" smtClean="0"/>
              <a:t>, </a:t>
            </a:r>
            <a:r>
              <a:rPr lang="es-ES" dirty="0"/>
              <a:t>porque busca formar al estudiante en la dialéctica de la teoría , la práctica  y  la reflexión y en el currículo investigativo el cual pretende mejorar la enseñanza por medio de la investigación y la participación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579296" cy="6192688"/>
          </a:xfrm>
        </p:spPr>
        <p:txBody>
          <a:bodyPr>
            <a:normAutofit/>
          </a:bodyPr>
          <a:lstStyle/>
          <a:p>
            <a:pPr marL="64008" indent="0" algn="just">
              <a:buNone/>
            </a:pPr>
            <a:r>
              <a:rPr lang="es-ES" dirty="0" smtClean="0"/>
              <a:t>al relacionar el mundo de la escuela  con el mundo de la vida basado en dos líneas importantes para su ejecución las cuales son la educación en el ser como individuo y agente social de cambio y en la línea de la investigación, por lo tanto el proyecto se ejecutará   a través  de trabajos investigativos que parten de la observación, análisis e intereses de  los estudiantes y comunidad.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METODOLOGÍA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algn="just">
              <a:buNone/>
            </a:pPr>
            <a:r>
              <a:rPr lang="es-ES" dirty="0" smtClean="0"/>
              <a:t>La comunidad educativa identificará  una o varias  problemáticas en su colegio y en su barrio relacionadas con el deterioro del medio ambiente,  desarrollando   objetivos  concretos que apunten a su  mejoramiento y que busquen en un futuro el desarrollo integral del individuo.  </a:t>
            </a:r>
          </a:p>
          <a:p>
            <a:pPr marL="64008" indent="0" algn="just">
              <a:buNone/>
            </a:pPr>
            <a:r>
              <a:rPr lang="es-ES" sz="2800" dirty="0" smtClean="0"/>
              <a:t>Para su ejecución deben ejecutarse </a:t>
            </a:r>
            <a:r>
              <a:rPr lang="es-ES" sz="2800" dirty="0"/>
              <a:t>los siguientes </a:t>
            </a:r>
            <a:r>
              <a:rPr lang="es-ES" sz="2800" dirty="0" smtClean="0"/>
              <a:t>componentes: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latin typeface="Baskerville Old Face" pitchFamily="18" charset="0"/>
              </a:rPr>
              <a:t>COMPONENTES</a:t>
            </a:r>
            <a:endParaRPr lang="es-ES" b="1" dirty="0">
              <a:latin typeface="Baskerville Old Face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Enfoque interdisciplinar</a:t>
            </a:r>
          </a:p>
          <a:p>
            <a:r>
              <a:rPr lang="es-ES" dirty="0" smtClean="0"/>
              <a:t>Educación Ambiental en las Aulas.</a:t>
            </a:r>
          </a:p>
          <a:p>
            <a:r>
              <a:rPr lang="es-ES" dirty="0" smtClean="0"/>
              <a:t>Formulación de problemáticas por parte de la comunidad  educativa</a:t>
            </a:r>
          </a:p>
          <a:p>
            <a:r>
              <a:rPr lang="es-ES" dirty="0" smtClean="0"/>
              <a:t>Investigación  de la problemática</a:t>
            </a:r>
          </a:p>
          <a:p>
            <a:r>
              <a:rPr lang="es-ES" dirty="0" smtClean="0"/>
              <a:t>Posibles estrategias a desarrollar</a:t>
            </a:r>
          </a:p>
          <a:p>
            <a:r>
              <a:rPr lang="es-ES" dirty="0" smtClean="0"/>
              <a:t>Ejecución de estrategias pedagógicas en las cuales se evidencia al individuo como sujeto de cambio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latin typeface="Baskerville Old Face" pitchFamily="18" charset="0"/>
              </a:rPr>
              <a:t>META</a:t>
            </a:r>
            <a:endParaRPr lang="es-ES" b="1" dirty="0">
              <a:latin typeface="Baskerville Old Face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s-ES" dirty="0" smtClean="0"/>
              <a:t> Desarrollar acciones pedagógicas que contribuyan al fortalecimiento del conocimiento en pro de  la formación en los pilares del ser, el saber y el hacer en  función del desarrollo sostenible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 smtClean="0">
                <a:latin typeface="Baskerville Old Face" pitchFamily="18" charset="0"/>
              </a:rPr>
              <a:t>OBJETIVO GENERAL</a:t>
            </a:r>
            <a:br>
              <a:rPr lang="es-ES" dirty="0" smtClean="0">
                <a:latin typeface="Baskerville Old Face" pitchFamily="18" charset="0"/>
              </a:rPr>
            </a:br>
            <a:endParaRPr lang="es-ES" dirty="0">
              <a:latin typeface="Baskerville Old Face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s-ES" dirty="0" smtClean="0"/>
              <a:t>Implementar </a:t>
            </a:r>
            <a:r>
              <a:rPr lang="es-ES" dirty="0"/>
              <a:t>la investigación en los ambientes de aprendizaje por medio de la identificación de problemáticas ambientales en la cual el individuo sea sujeto de transformación y cambio apuntando a un ambiente sostenible.</a:t>
            </a:r>
          </a:p>
          <a:p>
            <a:pPr algn="just">
              <a:lnSpc>
                <a:spcPct val="150000"/>
              </a:lnSpc>
            </a:pPr>
            <a:endParaRPr lang="es-ES" dirty="0"/>
          </a:p>
          <a:p>
            <a:pPr algn="just">
              <a:lnSpc>
                <a:spcPct val="150000"/>
              </a:lnSpc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OBJETIVOS ESPECIFICOS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s-ES" dirty="0" smtClean="0"/>
              <a:t>Caracterizar  </a:t>
            </a:r>
            <a:r>
              <a:rPr lang="es-ES" dirty="0"/>
              <a:t>los principales problemas ambientales que  presentan </a:t>
            </a:r>
            <a:r>
              <a:rPr lang="es-ES" dirty="0" smtClean="0"/>
              <a:t>el barrio y el colegio.</a:t>
            </a:r>
          </a:p>
          <a:p>
            <a:pPr>
              <a:lnSpc>
                <a:spcPct val="150000"/>
              </a:lnSpc>
            </a:pPr>
            <a:r>
              <a:rPr lang="es-ES" dirty="0" smtClean="0"/>
              <a:t> </a:t>
            </a:r>
            <a:r>
              <a:rPr lang="es-ES" dirty="0"/>
              <a:t>Identificar y evaluar posibles estrategias a implementar como soluciones alternativas para los problemas </a:t>
            </a:r>
            <a:r>
              <a:rPr lang="es-ES" dirty="0" smtClean="0"/>
              <a:t> ambientales.</a:t>
            </a:r>
            <a:endParaRPr lang="es-ES" dirty="0"/>
          </a:p>
          <a:p>
            <a:pPr>
              <a:lnSpc>
                <a:spcPct val="150000"/>
              </a:lnSpc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126</TotalTime>
  <Words>607</Words>
  <Application>Microsoft Office PowerPoint</Application>
  <PresentationFormat>Presentación en pantalla (4:3)</PresentationFormat>
  <Paragraphs>66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Brío</vt:lpstr>
      <vt:lpstr>PRAE</vt:lpstr>
      <vt:lpstr>Diapositiva 2</vt:lpstr>
      <vt:lpstr>El PRAE de la Institución la Milagrosa</vt:lpstr>
      <vt:lpstr>Diapositiva 4</vt:lpstr>
      <vt:lpstr>METODOLOGÍA</vt:lpstr>
      <vt:lpstr>COMPONENTES</vt:lpstr>
      <vt:lpstr>META</vt:lpstr>
      <vt:lpstr>OBJETIVO GENERAL </vt:lpstr>
      <vt:lpstr>OBJETIVOS ESPECIFICOS </vt:lpstr>
      <vt:lpstr>EJECUCIÒN POR PERIODOS</vt:lpstr>
      <vt:lpstr>SISTEMATIZACÒN DE LAS ENCUESTAS</vt:lpstr>
      <vt:lpstr>QUE SE HACE CON LA INFORMACIÒN?</vt:lpstr>
      <vt:lpstr>SEGUNDO PERIODO   </vt:lpstr>
      <vt:lpstr>CIENCIAS NATURALES</vt:lpstr>
      <vt:lpstr>MATEMÁTICAS</vt:lpstr>
      <vt:lpstr>HUMANIDADES Y ARTISTICA</vt:lpstr>
      <vt:lpstr>TECNOLOGÍA Y CIENCIAS SOCIALES</vt:lpstr>
      <vt:lpstr>Ética y valores </vt:lpstr>
      <vt:lpstr>Contamos con su apoyo?  Muchas gracias…..  </vt:lpstr>
      <vt:lpstr>CURRICULO CRITICO</vt:lpstr>
    </vt:vector>
  </TitlesOfParts>
  <Company>RevolucionUnattended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PRAE</dc:title>
  <dc:creator>USUARIO</dc:creator>
  <cp:lastModifiedBy>USUARIO</cp:lastModifiedBy>
  <cp:revision>16</cp:revision>
  <dcterms:created xsi:type="dcterms:W3CDTF">2012-03-10T09:41:35Z</dcterms:created>
  <dcterms:modified xsi:type="dcterms:W3CDTF">2015-08-03T19:05:57Z</dcterms:modified>
</cp:coreProperties>
</file>